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1183" autoAdjust="0"/>
  </p:normalViewPr>
  <p:slideViewPr>
    <p:cSldViewPr>
      <p:cViewPr varScale="1">
        <p:scale>
          <a:sx n="59" d="100"/>
          <a:sy n="59" d="100"/>
        </p:scale>
        <p:origin x="-167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6F3474-375F-443B-9D12-9E09427F796A}" type="datetimeFigureOut">
              <a:rPr lang="en-US" smtClean="0"/>
              <a:pPr/>
              <a:t>11/7/2016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2E96C7-D895-4998-9498-7134248F534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Mobile banking is a system that allows customers of a financial institution to conduct a number of financial transactions through a mobile device such as a mobile phone or tablet. This could mean transferring money, making a deposit or checking their balance.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/>
          </a:p>
          <a:p>
            <a:r>
              <a:rPr lang="en-US" dirty="0" smtClean="0"/>
              <a:t>Mobile Money is</a:t>
            </a:r>
            <a:r>
              <a:rPr lang="en-US" baseline="0" dirty="0" smtClean="0"/>
              <a:t> u</a:t>
            </a:r>
            <a:r>
              <a:rPr lang="en-US" dirty="0" smtClean="0"/>
              <a:t>ses the mobile phone to transfer money and make payments to the underserved. </a:t>
            </a:r>
          </a:p>
          <a:p>
            <a:endParaRPr lang="en-US" dirty="0" smtClean="0"/>
          </a:p>
          <a:p>
            <a:r>
              <a:rPr lang="en-US" dirty="0" smtClean="0"/>
              <a:t>Facts:</a:t>
            </a:r>
          </a:p>
          <a:p>
            <a:r>
              <a:rPr lang="en-US" dirty="0" smtClean="0"/>
              <a:t>Mobile money is now available in 93 countries.</a:t>
            </a:r>
          </a:p>
          <a:p>
            <a:r>
              <a:rPr lang="en-US" baseline="0" dirty="0" smtClean="0"/>
              <a:t>51 of 93 countries have enabling regulatory framework.</a:t>
            </a:r>
          </a:p>
          <a:p>
            <a:r>
              <a:rPr lang="en-US" dirty="0" smtClean="0"/>
              <a:t>Mobile money providers are processing an average of 33 million transactions per day.</a:t>
            </a:r>
          </a:p>
          <a:p>
            <a:r>
              <a:rPr lang="en-US" baseline="0" dirty="0" smtClean="0"/>
              <a:t>134 million active account by December 2015.</a:t>
            </a:r>
          </a:p>
          <a:p>
            <a:r>
              <a:rPr lang="en-US" baseline="0" dirty="0" smtClean="0"/>
              <a:t>47% growth in registered accounts. </a:t>
            </a:r>
          </a:p>
          <a:p>
            <a:r>
              <a:rPr lang="en-US" baseline="0" dirty="0" smtClean="0"/>
              <a:t>Airtime top up is leading service with large number of transaction.</a:t>
            </a:r>
            <a:r>
              <a:rPr lang="en-US" dirty="0" smtClean="0"/>
              <a:t> In its 2015 annual report, </a:t>
            </a:r>
            <a:r>
              <a:rPr lang="en-US" dirty="0" err="1" smtClean="0"/>
              <a:t>Safaricom</a:t>
            </a:r>
            <a:r>
              <a:rPr lang="en-US" dirty="0" smtClean="0"/>
              <a:t> Kenya reported selling 38% of total airtime via M-PESA.</a:t>
            </a:r>
            <a:endParaRPr lang="en-US" baseline="0" dirty="0" smtClean="0"/>
          </a:p>
          <a:p>
            <a:r>
              <a:rPr lang="en-US" baseline="0" dirty="0" smtClean="0"/>
              <a:t>P2P  is leading service with large number of transaction values.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Source: http://www.gsma.com/mobilefordevelopment/wp-content/uploads/2016/04/SOTIR_2015.pdf </a:t>
            </a:r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2E96C7-D895-4998-9498-7134248F5341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it appears that banked customers transferring money from bank accounts to mobile money accounts are using it primarily for cashing-out at agents. This indicates that customers are actually transferring money from bank accounts to mobile money accounts in order to proceed to a cash-out, and thus we can assume:</a:t>
            </a:r>
          </a:p>
          <a:p>
            <a:r>
              <a:rPr lang="en-US" dirty="0" smtClean="0"/>
              <a:t>• Mobile money is performing an important and valued role in allowing banked mobile money customers access to their funds; and </a:t>
            </a:r>
          </a:p>
          <a:p>
            <a:r>
              <a:rPr lang="en-US" dirty="0" smtClean="0"/>
              <a:t>• Banked mobile money customers are also sending money via P2P transfers to previously unbanked mobile money customers, closing the gap between these two worlds.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2E96C7-D895-4998-9498-7134248F534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bank and telecom</a:t>
            </a:r>
            <a:r>
              <a:rPr lang="en-US" baseline="0" dirty="0" smtClean="0"/>
              <a:t> should agree the fee sharing formula 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2E96C7-D895-4998-9498-7134248F5341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3C676AB0-C427-40EB-9E05-F39E4458D790}" type="datetimeFigureOut">
              <a:rPr lang="en-US" smtClean="0"/>
              <a:pPr/>
              <a:t>11/7/2016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A9DB35DB-F0D0-4AE5-BE0F-F87E95B647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76AB0-C427-40EB-9E05-F39E4458D790}" type="datetimeFigureOut">
              <a:rPr lang="en-US" smtClean="0"/>
              <a:pPr/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B35DB-F0D0-4AE5-BE0F-F87E95B647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76AB0-C427-40EB-9E05-F39E4458D790}" type="datetimeFigureOut">
              <a:rPr lang="en-US" smtClean="0"/>
              <a:pPr/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B35DB-F0D0-4AE5-BE0F-F87E95B647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76AB0-C427-40EB-9E05-F39E4458D790}" type="datetimeFigureOut">
              <a:rPr lang="en-US" smtClean="0"/>
              <a:pPr/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B35DB-F0D0-4AE5-BE0F-F87E95B647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76AB0-C427-40EB-9E05-F39E4458D790}" type="datetimeFigureOut">
              <a:rPr lang="en-US" smtClean="0"/>
              <a:pPr/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B35DB-F0D0-4AE5-BE0F-F87E95B647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76AB0-C427-40EB-9E05-F39E4458D790}" type="datetimeFigureOut">
              <a:rPr lang="en-US" smtClean="0"/>
              <a:pPr/>
              <a:t>11/7/2016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B35DB-F0D0-4AE5-BE0F-F87E95B647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C676AB0-C427-40EB-9E05-F39E4458D790}" type="datetimeFigureOut">
              <a:rPr lang="en-US" smtClean="0"/>
              <a:pPr/>
              <a:t>11/7/2016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9DB35DB-F0D0-4AE5-BE0F-F87E95B647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3C676AB0-C427-40EB-9E05-F39E4458D790}" type="datetimeFigureOut">
              <a:rPr lang="en-US" smtClean="0"/>
              <a:pPr/>
              <a:t>11/7/2016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A9DB35DB-F0D0-4AE5-BE0F-F87E95B647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76AB0-C427-40EB-9E05-F39E4458D790}" type="datetimeFigureOut">
              <a:rPr lang="en-US" smtClean="0"/>
              <a:pPr/>
              <a:t>11/7/2016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B35DB-F0D0-4AE5-BE0F-F87E95B647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76AB0-C427-40EB-9E05-F39E4458D790}" type="datetimeFigureOut">
              <a:rPr lang="en-US" smtClean="0"/>
              <a:pPr/>
              <a:t>11/7/2016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B35DB-F0D0-4AE5-BE0F-F87E95B647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76AB0-C427-40EB-9E05-F39E4458D790}" type="datetimeFigureOut">
              <a:rPr lang="en-US" smtClean="0"/>
              <a:pPr/>
              <a:t>11/7/2016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B35DB-F0D0-4AE5-BE0F-F87E95B647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3C676AB0-C427-40EB-9E05-F39E4458D790}" type="datetimeFigureOut">
              <a:rPr lang="en-US" smtClean="0"/>
              <a:pPr/>
              <a:t>11/7/2016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A9DB35DB-F0D0-4AE5-BE0F-F87E95B6475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533400"/>
            <a:ext cx="7620000" cy="2819400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Integrating Mobile Banking and Mobile Money with Islamic Microfinance.</a:t>
            </a:r>
            <a:br>
              <a:rPr lang="en-US" dirty="0" smtClean="0"/>
            </a:br>
            <a:r>
              <a:rPr lang="en-US" dirty="0" smtClean="0"/>
              <a:t>A </a:t>
            </a:r>
            <a:r>
              <a:rPr lang="en-US" sz="3600" dirty="0" smtClean="0"/>
              <a:t>product structure to consider.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4648200"/>
            <a:ext cx="7010400" cy="1371600"/>
          </a:xfrm>
        </p:spPr>
        <p:txBody>
          <a:bodyPr>
            <a:normAutofit/>
          </a:bodyPr>
          <a:lstStyle/>
          <a:p>
            <a:r>
              <a:rPr lang="en-US" dirty="0" err="1" smtClean="0"/>
              <a:t>Khalfan</a:t>
            </a:r>
            <a:r>
              <a:rPr lang="en-US" dirty="0" smtClean="0"/>
              <a:t> </a:t>
            </a:r>
            <a:r>
              <a:rPr lang="en-US" dirty="0" err="1" smtClean="0"/>
              <a:t>Abdallah</a:t>
            </a:r>
            <a:r>
              <a:rPr lang="en-US" dirty="0" smtClean="0"/>
              <a:t>-MBA, AFIIBI, CIFE.</a:t>
            </a:r>
          </a:p>
          <a:p>
            <a:r>
              <a:rPr lang="en-US" dirty="0" smtClean="0"/>
              <a:t>Manager Product Development and Shari’ah Compliance –Gulf African Bank. 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Thank you. 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2800" dirty="0" smtClean="0">
                <a:latin typeface="Century Gothic" pitchFamily="34" charset="0"/>
              </a:rPr>
              <a:t>Questions and Answers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066800"/>
          </a:xfrm>
        </p:spPr>
        <p:txBody>
          <a:bodyPr/>
          <a:lstStyle/>
          <a:p>
            <a:pPr algn="ctr"/>
            <a:r>
              <a:rPr lang="en-US" dirty="0" smtClean="0">
                <a:latin typeface="Bookman Old Style" pitchFamily="18" charset="0"/>
              </a:rPr>
              <a:t>Main Points.</a:t>
            </a:r>
            <a:endParaRPr lang="en-US" dirty="0"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219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dirty="0" smtClean="0">
                <a:latin typeface="+mj-lt"/>
              </a:rPr>
              <a:t> </a:t>
            </a:r>
            <a:endParaRPr lang="en-US" sz="3600" dirty="0">
              <a:latin typeface="+mj-lt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38200" y="2057400"/>
            <a:ext cx="7620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entury Gothic" pitchFamily="34" charset="0"/>
              </a:rPr>
              <a:t>Mobile Banking and Mobile Money-An Outlook.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38200" y="2971800"/>
            <a:ext cx="7620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entury Gothic" pitchFamily="34" charset="0"/>
              </a:rPr>
              <a:t>Fundamentals of the Structure. 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38200" y="3810000"/>
            <a:ext cx="7620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entury Gothic" pitchFamily="34" charset="0"/>
              </a:rPr>
              <a:t>Sources of Funding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838200" y="4648200"/>
            <a:ext cx="7620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entury Gothic" pitchFamily="34" charset="0"/>
              </a:rPr>
              <a:t>Challenges and Way Forward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838200" y="914400"/>
            <a:ext cx="76200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entury Gothic" pitchFamily="34" charset="0"/>
              </a:rPr>
              <a:t>CONTENT</a:t>
            </a:r>
            <a:endParaRPr lang="en-US" sz="2800" dirty="0">
              <a:solidFill>
                <a:schemeClr val="accent2">
                  <a:lumMod val="60000"/>
                  <a:lumOff val="40000"/>
                </a:schemeClr>
              </a:solidFill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4041648" cy="533400"/>
          </a:xfrm>
        </p:spPr>
        <p:txBody>
          <a:bodyPr/>
          <a:lstStyle/>
          <a:p>
            <a:r>
              <a:rPr lang="en-US" dirty="0" smtClean="0"/>
              <a:t>Mobile Banking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1676400"/>
            <a:ext cx="4041775" cy="533400"/>
          </a:xfrm>
        </p:spPr>
        <p:txBody>
          <a:bodyPr/>
          <a:lstStyle/>
          <a:p>
            <a:r>
              <a:rPr lang="en-US" dirty="0" smtClean="0"/>
              <a:t>Mobile Money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209800"/>
            <a:ext cx="4041648" cy="4648200"/>
          </a:xfrm>
        </p:spPr>
        <p:txBody>
          <a:bodyPr>
            <a:normAutofit/>
          </a:bodyPr>
          <a:lstStyle/>
          <a:p>
            <a:r>
              <a:rPr lang="en-US" sz="1600" dirty="0" smtClean="0"/>
              <a:t>Mobile is already the largest banking channel</a:t>
            </a:r>
          </a:p>
          <a:p>
            <a:r>
              <a:rPr lang="en-US" sz="1600" dirty="0" smtClean="0"/>
              <a:t>Mobile banking functionality is quite varied.</a:t>
            </a:r>
          </a:p>
          <a:p>
            <a:r>
              <a:rPr lang="en-US" sz="1600" dirty="0" smtClean="0"/>
              <a:t>The mid- to late-thirties is currently the key demographic for mobile banking.</a:t>
            </a:r>
          </a:p>
          <a:p>
            <a:r>
              <a:rPr lang="en-US" sz="1600" dirty="0" smtClean="0"/>
              <a:t>Banks are increasingly shifting to a 'mobile first' approach.</a:t>
            </a:r>
          </a:p>
          <a:p>
            <a:r>
              <a:rPr lang="en-US" sz="1600" dirty="0" smtClean="0"/>
              <a:t>Sound mobile strategies, with effective execution, leads to significant financial benefits for those banks.</a:t>
            </a:r>
          </a:p>
          <a:p>
            <a:r>
              <a:rPr lang="en-US" sz="1600" dirty="0" smtClean="0"/>
              <a:t>Global mobile banking user base of some 1.8 billion people by 2019 (source: Juniper Research, KPMG analysis). </a:t>
            </a:r>
            <a:endParaRPr lang="en-US" sz="16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209800"/>
            <a:ext cx="4041775" cy="4384919"/>
          </a:xfrm>
        </p:spPr>
        <p:txBody>
          <a:bodyPr>
            <a:noAutofit/>
          </a:bodyPr>
          <a:lstStyle/>
          <a:p>
            <a:r>
              <a:rPr lang="en-US" sz="1600" dirty="0" smtClean="0"/>
              <a:t>Customers are using mobile money more than ever—in December 2015, there 411 million mobile money accounts globally. </a:t>
            </a:r>
          </a:p>
          <a:p>
            <a:r>
              <a:rPr lang="en-US" sz="1600" dirty="0" smtClean="0"/>
              <a:t>At least in 19 markets have more mobile money accounts than bank accounts.</a:t>
            </a:r>
          </a:p>
          <a:p>
            <a:r>
              <a:rPr lang="en-US" sz="1600" dirty="0" smtClean="0"/>
              <a:t>The industry is expanding to serve the needs of cross-border trade and regional economies. In 2015, by volume, international remittances was the fasting growing product. </a:t>
            </a:r>
          </a:p>
          <a:p>
            <a:r>
              <a:rPr lang="en-US" sz="1600" dirty="0" smtClean="0"/>
              <a:t>A limited number of products. More products and services should be launched and driven to make mobile money more sustainable, profitable, and relevant to customers in the long term.</a:t>
            </a:r>
          </a:p>
          <a:p>
            <a:endParaRPr lang="en-US" sz="1600" dirty="0"/>
          </a:p>
        </p:txBody>
      </p:sp>
      <p:sp>
        <p:nvSpPr>
          <p:cNvPr id="7" name="Title 3"/>
          <p:cNvSpPr txBox="1">
            <a:spLocks noGrp="1"/>
          </p:cNvSpPr>
          <p:nvPr>
            <p:ph type="title"/>
          </p:nvPr>
        </p:nvSpPr>
        <p:spPr>
          <a:xfrm>
            <a:off x="381000" y="609600"/>
            <a:ext cx="83820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Mobile Banking and Mobile Money-An Outlook.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60000"/>
                  <a:lumOff val="40000"/>
                </a:schemeClr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6553200"/>
          </a:xfrm>
        </p:spPr>
        <p:txBody>
          <a:bodyPr>
            <a:noAutofit/>
          </a:bodyPr>
          <a:lstStyle/>
          <a:p>
            <a:r>
              <a:rPr lang="en-US" sz="1800" dirty="0" smtClean="0"/>
              <a:t>Micro-finance services will keep on growing with mobile money operators increasing their focus on micro-loans, micro-insurance and group savings.</a:t>
            </a:r>
          </a:p>
          <a:p>
            <a:r>
              <a:rPr lang="en-US" sz="1800" dirty="0" smtClean="0"/>
              <a:t>The other significant area will be merchant payments. Mobile money providers will liaise with MasterCard and Visa to issue companion cards facilitating merchant payments.</a:t>
            </a:r>
          </a:p>
          <a:p>
            <a:r>
              <a:rPr lang="en-US" sz="1800" dirty="0" smtClean="0"/>
              <a:t>We will see mobile money operators, in neighboring countries, come together on a common platform for facilitating international direct money transfers.</a:t>
            </a:r>
          </a:p>
          <a:p>
            <a:endParaRPr lang="en-US" sz="1800" dirty="0" smtClean="0"/>
          </a:p>
          <a:p>
            <a:endParaRPr lang="en-US" sz="1800" dirty="0" smtClean="0"/>
          </a:p>
          <a:p>
            <a:r>
              <a:rPr lang="en-US" sz="1800" dirty="0" smtClean="0"/>
              <a:t>Bank and mobile money interoperability is increasingly important. For deployments with functionality already in place, bank-to-mobile (B2M) transactions represent 4.5% of the total value entering the ecosystem.</a:t>
            </a:r>
          </a:p>
          <a:p>
            <a:r>
              <a:rPr lang="en-US" sz="1800" dirty="0" smtClean="0"/>
              <a:t>Good trend on offering B2M and M2B (mobile-to-bank) capabilities. The number of banks connected to mobile money schemes increased by 66% between 2013 and 2015, growing to more than 520 banks in 2015. </a:t>
            </a:r>
          </a:p>
        </p:txBody>
      </p:sp>
      <p:sp>
        <p:nvSpPr>
          <p:cNvPr id="4" name="Title 3"/>
          <p:cNvSpPr txBox="1">
            <a:spLocks noGrp="1"/>
          </p:cNvSpPr>
          <p:nvPr>
            <p:ph type="title"/>
          </p:nvPr>
        </p:nvSpPr>
        <p:spPr>
          <a:xfrm>
            <a:off x="457200" y="685800"/>
            <a:ext cx="82296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Future Forecast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60000"/>
                  <a:lumOff val="40000"/>
                </a:schemeClr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>
            <a:off x="609600" y="4038600"/>
            <a:ext cx="8153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Bank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 and Mobile Money Interoperability.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60000"/>
                  <a:lumOff val="40000"/>
                </a:schemeClr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410200"/>
          </a:xfrm>
        </p:spPr>
        <p:txBody>
          <a:bodyPr>
            <a:normAutofit lnSpcReduction="10000"/>
          </a:bodyPr>
          <a:lstStyle/>
          <a:p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</a:rPr>
              <a:t>Ujrah Based Islamic Microfinance Facility.</a:t>
            </a:r>
          </a:p>
          <a:p>
            <a:r>
              <a:rPr lang="en-US" sz="2000" dirty="0" smtClean="0"/>
              <a:t>Ujrah is a fee charged to customer in consideration of services rendered by one party. Under this concept, the bank shall provide micro credit facility on the basis of </a:t>
            </a:r>
            <a:r>
              <a:rPr lang="en-US" sz="2000" dirty="0" err="1" smtClean="0"/>
              <a:t>Qardh</a:t>
            </a:r>
            <a:r>
              <a:rPr lang="en-US" sz="2000" dirty="0" smtClean="0"/>
              <a:t> (interest free loan).</a:t>
            </a:r>
          </a:p>
          <a:p>
            <a:r>
              <a:rPr lang="en-US" sz="2000" dirty="0" smtClean="0"/>
              <a:t>The fee shall be charged in consideration of actual services offered by the bank in relation to the credit facility such as:</a:t>
            </a:r>
          </a:p>
          <a:p>
            <a:pPr lvl="1"/>
            <a:r>
              <a:rPr lang="en-US" sz="1800" dirty="0" smtClean="0"/>
              <a:t>Application fee-lump sum fee for using the mobile banking platform to apply for loan (This might be grounded with monthly fee for mobile banking services). </a:t>
            </a:r>
          </a:p>
          <a:p>
            <a:pPr lvl="1"/>
            <a:r>
              <a:rPr lang="en-US" sz="1800" dirty="0" smtClean="0"/>
              <a:t>Credit risk insurance fee at fixed amount.</a:t>
            </a:r>
          </a:p>
          <a:p>
            <a:pPr lvl="1"/>
            <a:r>
              <a:rPr lang="en-US" sz="1800" dirty="0" smtClean="0"/>
              <a:t>Cash out-fee to M-</a:t>
            </a:r>
            <a:r>
              <a:rPr lang="en-US" sz="1800" dirty="0" err="1" smtClean="0"/>
              <a:t>Pesa</a:t>
            </a:r>
            <a:r>
              <a:rPr lang="en-US" sz="1800" dirty="0" smtClean="0"/>
              <a:t> agent.</a:t>
            </a:r>
          </a:p>
          <a:p>
            <a:pPr lvl="1"/>
            <a:r>
              <a:rPr lang="en-US" sz="1800" dirty="0" smtClean="0"/>
              <a:t>Transfer fee –B2M, P2P or Bill payments.</a:t>
            </a:r>
          </a:p>
          <a:p>
            <a:r>
              <a:rPr lang="en-US" sz="2000" dirty="0" smtClean="0"/>
              <a:t>The Shari’ah rules on fees to be charged are:</a:t>
            </a:r>
          </a:p>
          <a:p>
            <a:pPr lvl="1"/>
            <a:r>
              <a:rPr lang="en-US" sz="1800" dirty="0" smtClean="0"/>
              <a:t>Fees can be charged to recover actual cost. </a:t>
            </a:r>
          </a:p>
          <a:p>
            <a:pPr lvl="1"/>
            <a:r>
              <a:rPr lang="en-US" sz="1800" dirty="0" smtClean="0"/>
              <a:t>Fee must be a fixed amount which is not tiered with credit amount applied. </a:t>
            </a:r>
          </a:p>
          <a:p>
            <a:pPr lvl="1"/>
            <a:r>
              <a:rPr lang="en-US" sz="1800" dirty="0" smtClean="0"/>
              <a:t>Fee charged must be based on Shari’ah compliant services, benefits and privileges only that is offered to client</a:t>
            </a:r>
          </a:p>
          <a:p>
            <a:pPr lvl="1"/>
            <a:r>
              <a:rPr lang="en-US" sz="1800" dirty="0" smtClean="0"/>
              <a:t>No fee for extension or delaying loan payments.</a:t>
            </a:r>
            <a:endParaRPr lang="en-US" sz="18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2800" dirty="0" smtClean="0">
                <a:latin typeface="Century Gothic" pitchFamily="34" charset="0"/>
              </a:rPr>
              <a:t>Fundamentals of the Structure. </a:t>
            </a:r>
            <a:endParaRPr lang="en-US" sz="2800" dirty="0"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79136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Step 1. A customer with bank account makes loan application via Mobile banking platform menu together with acceptance of terms and conditions.</a:t>
            </a:r>
          </a:p>
          <a:p>
            <a:r>
              <a:rPr lang="en-US" sz="2400" dirty="0" smtClean="0"/>
              <a:t>Step 2. Bank receives application and approve the loan limit. </a:t>
            </a:r>
          </a:p>
          <a:p>
            <a:r>
              <a:rPr lang="en-US" sz="2400" dirty="0" smtClean="0"/>
              <a:t>Step 3. Bank disburse the loan to his Mobile money account (B2M) to be repaid in certain number of days.</a:t>
            </a:r>
          </a:p>
          <a:p>
            <a:r>
              <a:rPr lang="en-US" sz="2400" dirty="0" smtClean="0"/>
              <a:t>Step 4. Customer use cash such as cash out at agent, make purchases or transfer to another person. </a:t>
            </a:r>
          </a:p>
          <a:p>
            <a:endParaRPr lang="en-US" sz="2400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2800" dirty="0" smtClean="0">
                <a:latin typeface="Century Gothic" pitchFamily="34" charset="0"/>
              </a:rPr>
              <a:t>Operation steps-with Bank Account </a:t>
            </a:r>
            <a:endParaRPr lang="en-US" sz="2800" dirty="0"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26736"/>
          </a:xfrm>
        </p:spPr>
        <p:txBody>
          <a:bodyPr>
            <a:normAutofit/>
          </a:bodyPr>
          <a:lstStyle/>
          <a:p>
            <a:r>
              <a:rPr lang="en-US" sz="2200" dirty="0" smtClean="0"/>
              <a:t>Step 1. A customer with mobile money account activate loan application via telecom platform menu together with acceptance of terms and conditions. GAB-Mobile.</a:t>
            </a:r>
          </a:p>
          <a:p>
            <a:r>
              <a:rPr lang="en-US" sz="2200" dirty="0" smtClean="0"/>
              <a:t>Step 2. The customer virtual account is created to start saving via the account before he makes loan application.</a:t>
            </a:r>
          </a:p>
          <a:p>
            <a:r>
              <a:rPr lang="en-US" sz="2200" dirty="0" smtClean="0"/>
              <a:t>Step 3. Customer makes an application and based on the virtual account conduct, the loan limit is set.</a:t>
            </a:r>
          </a:p>
          <a:p>
            <a:r>
              <a:rPr lang="en-US" sz="2200" dirty="0" smtClean="0"/>
              <a:t>Step 4. Bank disburse the loan to his Mobile money account (B2M) to be repaid in certain number of days.</a:t>
            </a:r>
          </a:p>
          <a:p>
            <a:r>
              <a:rPr lang="en-US" sz="2200" dirty="0" smtClean="0"/>
              <a:t>Step 5. Customer use cash such as cash out at agent, make purchases or transfer to another person. </a:t>
            </a:r>
          </a:p>
          <a:p>
            <a:endParaRPr lang="en-US" sz="2200" dirty="0" smtClean="0"/>
          </a:p>
          <a:p>
            <a:pPr>
              <a:buNone/>
            </a:pPr>
            <a:r>
              <a:rPr lang="en-US" sz="2400" dirty="0" smtClean="0">
                <a:solidFill>
                  <a:srgbClr val="00B050"/>
                </a:solidFill>
              </a:rPr>
              <a:t>Since main source of income is customer’s fees-the bank and mobile operator should agree fee sharing formula. 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2800" dirty="0" smtClean="0">
                <a:latin typeface="Century Gothic" pitchFamily="34" charset="0"/>
              </a:rPr>
              <a:t>Operation steps-with mobile money Account </a:t>
            </a:r>
            <a:endParaRPr lang="en-US" sz="2800" dirty="0"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50536"/>
          </a:xfrm>
        </p:spPr>
        <p:txBody>
          <a:bodyPr/>
          <a:lstStyle/>
          <a:p>
            <a:pPr lvl="1"/>
            <a:r>
              <a:rPr lang="en-US" sz="2400" dirty="0" smtClean="0"/>
              <a:t>Cash </a:t>
            </a:r>
            <a:r>
              <a:rPr lang="en-US" sz="2400" dirty="0" err="1" smtClean="0"/>
              <a:t>Waqf</a:t>
            </a:r>
            <a:r>
              <a:rPr lang="en-US" sz="2400" dirty="0" smtClean="0"/>
              <a:t>  ‘Am-The funds are invested by the bank and proceeds derived are distributed to the general public based on the </a:t>
            </a:r>
            <a:r>
              <a:rPr lang="en-US" sz="2400" dirty="0" err="1" smtClean="0"/>
              <a:t>waqf</a:t>
            </a:r>
            <a:r>
              <a:rPr lang="en-US" sz="2400" dirty="0" smtClean="0"/>
              <a:t> deed which shall allows the FI to offer it as guaranteed loans. In consideration for the fee income that the bank shall get from the </a:t>
            </a:r>
            <a:r>
              <a:rPr lang="en-US" sz="2400" dirty="0" err="1" smtClean="0"/>
              <a:t>ujrah</a:t>
            </a:r>
            <a:r>
              <a:rPr lang="en-US" sz="2400" dirty="0" smtClean="0"/>
              <a:t> microfinance facility, the bank as </a:t>
            </a:r>
            <a:r>
              <a:rPr lang="en-US" sz="2400" dirty="0" err="1" smtClean="0"/>
              <a:t>mutawwali</a:t>
            </a:r>
            <a:r>
              <a:rPr lang="en-US" sz="2400" dirty="0" smtClean="0"/>
              <a:t> (manager) shall waive service fee for the services rendered to the fund.</a:t>
            </a:r>
          </a:p>
          <a:p>
            <a:pPr lvl="1"/>
            <a:r>
              <a:rPr lang="en-US" sz="2400" dirty="0" smtClean="0"/>
              <a:t>Shareholders funds- a portion of shareholder’s funds can be marked for this product.</a:t>
            </a:r>
          </a:p>
          <a:p>
            <a:pPr lvl="1"/>
            <a:r>
              <a:rPr lang="en-US" sz="2400" dirty="0" smtClean="0"/>
              <a:t>Restricted Mudharaba capital- who shall invest the funds to the bank for the purpose. The fee income shared between the bank and the investor.   </a:t>
            </a:r>
          </a:p>
          <a:p>
            <a:pPr lvl="1"/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2800" dirty="0" smtClean="0">
                <a:latin typeface="Century Gothic" pitchFamily="34" charset="0"/>
              </a:rPr>
              <a:t>Sources of Funding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4336"/>
          </a:xfrm>
        </p:spPr>
        <p:txBody>
          <a:bodyPr>
            <a:normAutofit/>
          </a:bodyPr>
          <a:lstStyle/>
          <a:p>
            <a:r>
              <a:rPr lang="en-US" sz="2400" dirty="0" smtClean="0"/>
              <a:t>Default risk- get credit risk group insurance.</a:t>
            </a:r>
          </a:p>
          <a:p>
            <a:r>
              <a:rPr lang="en-US" sz="2400" dirty="0" smtClean="0"/>
              <a:t>Competition with lower fees. </a:t>
            </a:r>
          </a:p>
          <a:p>
            <a:r>
              <a:rPr lang="en-US" sz="2400" dirty="0" smtClean="0"/>
              <a:t>High cost of funds versus lower return.</a:t>
            </a:r>
          </a:p>
          <a:p>
            <a:r>
              <a:rPr lang="en-US" sz="2400" dirty="0" smtClean="0"/>
              <a:t>Sustainable source of funding. </a:t>
            </a:r>
          </a:p>
          <a:p>
            <a:r>
              <a:rPr lang="en-US" sz="2400" dirty="0" smtClean="0"/>
              <a:t>Consumer literacy-especially on cash </a:t>
            </a:r>
            <a:r>
              <a:rPr lang="en-US" sz="2400" dirty="0" err="1" smtClean="0"/>
              <a:t>waqf</a:t>
            </a:r>
            <a:r>
              <a:rPr lang="en-US" sz="2400" dirty="0" smtClean="0"/>
              <a:t> product. </a:t>
            </a:r>
          </a:p>
          <a:p>
            <a:endParaRPr lang="en-US" sz="2400" dirty="0" smtClean="0"/>
          </a:p>
          <a:p>
            <a:endParaRPr lang="en-US" sz="24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2800" dirty="0" smtClean="0">
                <a:latin typeface="Century Gothic" pitchFamily="34" charset="0"/>
              </a:rPr>
              <a:t>Challenges and Way Forward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1584</TotalTime>
  <Words>1090</Words>
  <Application>Microsoft Office PowerPoint</Application>
  <PresentationFormat>On-screen Show (4:3)</PresentationFormat>
  <Paragraphs>91</Paragraphs>
  <Slides>10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Urban</vt:lpstr>
      <vt:lpstr>Integrating Mobile Banking and Mobile Money with Islamic Microfinance. A product structure to consider.</vt:lpstr>
      <vt:lpstr>Main Points.</vt:lpstr>
      <vt:lpstr>Mobile Banking and Mobile Money-An Outlook.</vt:lpstr>
      <vt:lpstr>Future Forecast</vt:lpstr>
      <vt:lpstr>Fundamentals of the Structure. </vt:lpstr>
      <vt:lpstr>Operation steps-with Bank Account </vt:lpstr>
      <vt:lpstr>Operation steps-with mobile money Account </vt:lpstr>
      <vt:lpstr>Sources of Funding.</vt:lpstr>
      <vt:lpstr>Challenges and Way Forward.</vt:lpstr>
      <vt:lpstr>Questions and Answers.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Integrating Mobile Banking and Mobile Money with Islamic Microfinance.</dc:title>
  <dc:creator>AbdallahK01</dc:creator>
  <cp:lastModifiedBy>AbdallahK01</cp:lastModifiedBy>
  <cp:revision>68</cp:revision>
  <dcterms:created xsi:type="dcterms:W3CDTF">2016-11-03T06:47:39Z</dcterms:created>
  <dcterms:modified xsi:type="dcterms:W3CDTF">2016-11-07T12:29:20Z</dcterms:modified>
</cp:coreProperties>
</file>